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AA0E0-B82D-594F-0291-EED17C4FF7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3448F5-77B7-939B-F81F-EE325FCCF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E80E0-6833-F341-AA10-9F3C7D5E4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FD32-3492-4DF1-9A63-0E0E18DE69DF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E7E9F-4FF6-50A6-8222-A72C68B38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A8AC7-A109-5C73-0E8D-9E8F924A5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EFD8-7CA5-4670-BE95-48874972D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784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EF4B2-9445-1491-9E6D-51EA01B43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35CCF2-0FD3-DEB1-A9E6-823A7F14D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0DB1F-D18D-058E-B0D2-C6FC0C8FE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FD32-3492-4DF1-9A63-0E0E18DE69DF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D04F1-AA7C-0C6F-5D46-A706F0131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DE1E3-F7AE-6332-1DE0-6D19B4566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EFD8-7CA5-4670-BE95-48874972D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75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4B63A5-6A17-20D0-9CF0-00752F21A5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81877E-66C5-C461-C7B0-F1F2811B07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394A2-F9DD-3E40-8791-24D219337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FD32-3492-4DF1-9A63-0E0E18DE69DF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FAF65-1C11-174A-8778-E8F155D44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6336A-B070-21B1-8576-9767B23B0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EFD8-7CA5-4670-BE95-48874972D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77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8816A-BAB2-0852-31DE-4FC405DF2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F71DC-AD06-E2E3-AF33-D6C081EC6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6012A6-0C17-104D-5C53-FBB8C47C0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FD32-3492-4DF1-9A63-0E0E18DE69DF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D61EF-9071-105E-BE14-84B4B94BD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05B28-6D7B-0545-2604-DD6EE7D98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EFD8-7CA5-4670-BE95-48874972D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325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E5D73-3BDB-A713-BBC2-6E0394318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C2FF00-998E-DBD5-6194-9EB364357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A970D0-E207-50CD-96D4-1FA62944B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FD32-3492-4DF1-9A63-0E0E18DE69DF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4D45E-E890-32F0-112E-C3BA6F3C9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B4511-3C2A-06FE-6505-A4025EBC2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EFD8-7CA5-4670-BE95-48874972D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988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FC2DF-0664-0CD5-578F-00A942CED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0AECF-9322-74E9-70B2-49DD1A84B0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28FDEB-CFDC-995A-99F3-B9BF4CE8E6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1ED66E-8423-8DEF-F7CC-059D9D260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FD32-3492-4DF1-9A63-0E0E18DE69DF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610C70-7065-4993-4823-A3FB1CF20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8F4302-02F6-A9EA-9433-934429AB9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EFD8-7CA5-4670-BE95-48874972D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128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CEE63-BF5A-9C8C-8821-9CBD07223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4FFF4D-E9C3-707B-4BC8-04E23467C4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27CE4A-5F07-1357-2A60-8BFFA3284B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5E4159-95E9-BD92-D2E1-DE638C7D77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C1C4A0-2F81-0AA1-44CF-BC65FE479D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CF16FB-0444-53AA-168E-AF22031C6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FD32-3492-4DF1-9A63-0E0E18DE69DF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263FDC-C47A-AD74-E8DA-D2B01A18C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5AA448-6058-2741-8F3E-05760EF00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EFD8-7CA5-4670-BE95-48874972D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198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6A93F-A3BB-E2A1-BB53-4E7803CAF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F98711-D6BF-883A-226B-B484A0D73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FD32-3492-4DF1-9A63-0E0E18DE69DF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5745CA-D850-5BC7-1B7C-2F6017EF5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C4BCA6-3089-EC3C-E3DC-4629F5658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EFD8-7CA5-4670-BE95-48874972D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737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2EF144-1265-A078-C93A-E31F56785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FD32-3492-4DF1-9A63-0E0E18DE69DF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D33547-168B-8599-6448-546928EE7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CB68C9-B5F1-3E0D-6D27-86AB56C5D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EFD8-7CA5-4670-BE95-48874972D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718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A6E1E-AE56-A174-6BC9-6C665718D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52E21-0001-2676-3C50-F2F52EC88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D3471-189A-37DF-7B78-E2C4F8D0B4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1E9054-26AB-1D88-76AF-D5493552B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FD32-3492-4DF1-9A63-0E0E18DE69DF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BF7EF3-3DAF-A715-D1D5-975C4A339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ED01E-0C68-A269-64EC-1EE21FC13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EFD8-7CA5-4670-BE95-48874972D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99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F99FF-76C3-5F35-0464-F857BACED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E2CCC6-3B11-F735-6406-801BE70D56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347915-FD93-72D9-0ECB-7BD2D4813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6F8BD9-1007-14B9-BC83-B1EEE3E97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FD32-3492-4DF1-9A63-0E0E18DE69DF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2E2C7B-3ACF-C6C0-1792-30E0747C0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48DD94-F862-1749-3D2F-79DDAD177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EFD8-7CA5-4670-BE95-48874972D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905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7AD26-C43A-BB84-7937-2F64B7F2B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0FF7AD-E995-D78C-7ADA-46E000B5A0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FDEE5-8F10-4052-E71D-3EADD5164F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06FD32-3492-4DF1-9A63-0E0E18DE69DF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59A61F-DBAB-0044-2515-9F2B957A7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A6445-900B-608A-DBDF-CB46D40D14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FBEFD8-7CA5-4670-BE95-48874972D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687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C9D0F-045D-4DED-6059-F8C0F0EECF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400" b="1" dirty="0"/>
              <a:t>Lab 7 – Critical Timeslot Detection (RDD API)</a:t>
            </a:r>
            <a:br>
              <a:rPr lang="en-GB" sz="3400" b="1" dirty="0"/>
            </a:br>
            <a:r>
              <a:rPr lang="en-GB" sz="3400" b="1" i="1" dirty="0"/>
              <a:t>Structured Hints and Transformation Steps</a:t>
            </a:r>
            <a:br>
              <a:rPr lang="en-GB" sz="3400" b="1" dirty="0"/>
            </a:br>
            <a:endParaRPr lang="en-GB" sz="3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E901F0-C65E-EF17-E677-F40E0F8448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Big Data Processing and Analytics (2025/26)</a:t>
            </a:r>
            <a:endParaRPr lang="en-GB" sz="2000" b="1" dirty="0"/>
          </a:p>
          <a:p>
            <a:r>
              <a:rPr lang="en-GB" sz="2000" b="1" dirty="0"/>
              <a:t>Professor</a:t>
            </a:r>
            <a:r>
              <a:rPr lang="en-GB" sz="2000" dirty="0"/>
              <a:t>: Paolo Garza</a:t>
            </a:r>
          </a:p>
          <a:p>
            <a:r>
              <a:rPr lang="en-GB" sz="2000" b="1" dirty="0"/>
              <a:t>Teaching Assistants</a:t>
            </a:r>
            <a:r>
              <a:rPr lang="en-GB" sz="2000" dirty="0"/>
              <a:t>: Lorenzo </a:t>
            </a:r>
            <a:r>
              <a:rPr lang="en-GB" sz="2000" dirty="0" err="1"/>
              <a:t>Vaiani</a:t>
            </a:r>
            <a:r>
              <a:rPr lang="en-GB" sz="2000" dirty="0"/>
              <a:t> &amp; Etibar Vazirov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623083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331E0-E3BA-FE34-2A0E-72EE43DC4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 9: Generate KML Placemark &amp; Save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B51CA-81C6-9AD3-7370-AF3469BD1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/>
              <a:t>For each station:</a:t>
            </a:r>
          </a:p>
          <a:p>
            <a:r>
              <a:rPr lang="en-GB" dirty="0"/>
              <a:t>Generate a placemark containing:</a:t>
            </a:r>
          </a:p>
          <a:p>
            <a:pPr lvl="1"/>
            <a:r>
              <a:rPr lang="en-GB" dirty="0" err="1"/>
              <a:t>stationId</a:t>
            </a:r>
            <a:endParaRPr lang="en-GB" dirty="0"/>
          </a:p>
          <a:p>
            <a:pPr lvl="1"/>
            <a:r>
              <a:rPr lang="en-GB" dirty="0"/>
              <a:t>weekday</a:t>
            </a:r>
          </a:p>
          <a:p>
            <a:pPr lvl="1"/>
            <a:r>
              <a:rPr lang="en-GB" dirty="0"/>
              <a:t>hour</a:t>
            </a:r>
          </a:p>
          <a:p>
            <a:pPr lvl="1"/>
            <a:r>
              <a:rPr lang="en-GB" dirty="0"/>
              <a:t>criticality</a:t>
            </a:r>
          </a:p>
          <a:p>
            <a:pPr lvl="1"/>
            <a:r>
              <a:rPr lang="en-GB" dirty="0"/>
              <a:t>longitude, latitude</a:t>
            </a:r>
          </a:p>
          <a:p>
            <a:r>
              <a:rPr lang="en-GB" b="1" dirty="0"/>
              <a:t>Hint (Transformation):</a:t>
            </a:r>
          </a:p>
          <a:p>
            <a:pPr marL="457200" lvl="1" indent="0">
              <a:buNone/>
            </a:pPr>
            <a:r>
              <a:rPr lang="en-GB" dirty="0"/>
              <a:t>(</a:t>
            </a:r>
            <a:r>
              <a:rPr lang="en-GB" dirty="0" err="1"/>
              <a:t>stationId</a:t>
            </a:r>
            <a:r>
              <a:rPr lang="en-GB" dirty="0"/>
              <a:t>, data) → "&lt;Placemark&gt;...&lt;/Placemark&gt;"</a:t>
            </a:r>
          </a:p>
          <a:p>
            <a:r>
              <a:rPr lang="en-GB" b="1" dirty="0"/>
              <a:t>Explanation:</a:t>
            </a:r>
            <a:br>
              <a:rPr lang="en-GB" dirty="0"/>
            </a:br>
            <a:r>
              <a:rPr lang="en-GB" dirty="0"/>
              <a:t> We convert results into a format viewable on Google Maps.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2897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BE6F1-E079-E200-21F9-82B5DFFF5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Full Transformation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1E94D-0B75-B6DA-FEE0-DF9294A92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62500" lnSpcReduction="20000"/>
          </a:bodyPr>
          <a:lstStyle/>
          <a:p>
            <a:r>
              <a:rPr lang="en-GB" b="1" dirty="0"/>
              <a:t>Pipeline Overview:</a:t>
            </a:r>
          </a:p>
          <a:p>
            <a:pPr marL="0" indent="0">
              <a:buNone/>
            </a:pPr>
            <a:endParaRPr lang="en-GB" b="1" dirty="0"/>
          </a:p>
          <a:p>
            <a:pPr marL="457200" lvl="1" indent="0">
              <a:lnSpc>
                <a:spcPct val="120000"/>
              </a:lnSpc>
              <a:buNone/>
            </a:pPr>
            <a:r>
              <a:rPr lang="en-GB" sz="2900" dirty="0"/>
              <a:t>raw line</a:t>
            </a:r>
            <a:br>
              <a:rPr lang="en-GB" sz="2900" dirty="0"/>
            </a:br>
            <a:r>
              <a:rPr lang="en-GB" sz="2900" dirty="0"/>
              <a:t>→ filtered line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GB" sz="2900" dirty="0"/>
              <a:t>filtered line</a:t>
            </a:r>
            <a:br>
              <a:rPr lang="en-GB" sz="2900" dirty="0"/>
            </a:br>
            <a:r>
              <a:rPr lang="en-GB" sz="2900" dirty="0"/>
              <a:t>→ (</a:t>
            </a:r>
            <a:r>
              <a:rPr lang="en-GB" sz="2900" dirty="0" err="1"/>
              <a:t>stationId</a:t>
            </a:r>
            <a:r>
              <a:rPr lang="en-GB" sz="2900" dirty="0"/>
              <a:t>, weekday, hour)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GB" sz="2900" dirty="0"/>
              <a:t>→ ((</a:t>
            </a:r>
            <a:r>
              <a:rPr lang="en-GB" sz="2900" dirty="0" err="1"/>
              <a:t>stationId</a:t>
            </a:r>
            <a:r>
              <a:rPr lang="en-GB" sz="2900" dirty="0"/>
              <a:t>, weekday, hour), (1, </a:t>
            </a:r>
            <a:r>
              <a:rPr lang="en-GB" sz="2900" dirty="0" err="1"/>
              <a:t>fullFlag</a:t>
            </a:r>
            <a:r>
              <a:rPr lang="en-GB" sz="2900" dirty="0"/>
              <a:t>))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GB" sz="2900" dirty="0"/>
              <a:t>→ aggregate counts (</a:t>
            </a:r>
            <a:r>
              <a:rPr lang="en-GB" sz="2900" dirty="0" err="1"/>
              <a:t>ReduceByKey</a:t>
            </a:r>
            <a:r>
              <a:rPr lang="en-GB" sz="2900" dirty="0"/>
              <a:t>)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GB" sz="2900" dirty="0"/>
              <a:t>→ criticality value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GB" sz="2900" dirty="0"/>
              <a:t>→ apply threshold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GB" sz="2900" dirty="0"/>
              <a:t>→ (</a:t>
            </a:r>
            <a:r>
              <a:rPr lang="en-GB" sz="2900" dirty="0" err="1"/>
              <a:t>stationId</a:t>
            </a:r>
            <a:r>
              <a:rPr lang="en-GB" sz="2900" dirty="0"/>
              <a:t> → best timeslot)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GB" sz="2900" dirty="0"/>
              <a:t>→ join with (longitude, latitude)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GB" sz="2900" dirty="0"/>
              <a:t>→ KML Placemark string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GB" sz="2900" dirty="0"/>
              <a:t>→ single output file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2945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B7A96-46EA-AB15-ADE5-0A693B61A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 1: Load &amp; Clean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EAD44-B665-2346-56CE-A1FD73FBA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b="1" dirty="0"/>
              <a:t>Goal:</a:t>
            </a:r>
          </a:p>
          <a:p>
            <a:pPr lvl="1"/>
            <a:r>
              <a:rPr lang="en-GB" sz="2000" dirty="0"/>
              <a:t>Load register.csv</a:t>
            </a:r>
          </a:p>
          <a:p>
            <a:pPr lvl="1"/>
            <a:r>
              <a:rPr lang="en-GB" sz="2000" dirty="0"/>
              <a:t>Remove header</a:t>
            </a:r>
          </a:p>
          <a:p>
            <a:pPr lvl="1"/>
            <a:r>
              <a:rPr lang="en-GB" sz="2000" dirty="0"/>
              <a:t>Filter out invalid rows:</a:t>
            </a:r>
            <a:br>
              <a:rPr lang="en-GB" sz="2000" dirty="0"/>
            </a:br>
            <a:r>
              <a:rPr lang="en-GB" sz="2000" b="1" dirty="0"/>
              <a:t>(</a:t>
            </a:r>
            <a:r>
              <a:rPr lang="en-GB" sz="2000" b="1" dirty="0" err="1"/>
              <a:t>usedSlots</a:t>
            </a:r>
            <a:r>
              <a:rPr lang="en-GB" sz="2000" b="1" dirty="0"/>
              <a:t> = 0 AND </a:t>
            </a:r>
            <a:r>
              <a:rPr lang="en-GB" sz="2000" b="1" dirty="0" err="1"/>
              <a:t>freeSlots</a:t>
            </a:r>
            <a:r>
              <a:rPr lang="en-GB" sz="2000" b="1" dirty="0"/>
              <a:t> = 0)</a:t>
            </a:r>
            <a:endParaRPr lang="en-GB" sz="2000" dirty="0"/>
          </a:p>
          <a:p>
            <a:r>
              <a:rPr lang="en-GB" sz="2400" b="1" dirty="0"/>
              <a:t>Hint (Transformation):</a:t>
            </a:r>
          </a:p>
          <a:p>
            <a:pPr lvl="1"/>
            <a:r>
              <a:rPr lang="en-GB" sz="2000" dirty="0"/>
              <a:t>line → keep / discard</a:t>
            </a:r>
          </a:p>
          <a:p>
            <a:r>
              <a:rPr lang="en-GB" sz="2400" b="1" dirty="0"/>
              <a:t>Explanation:</a:t>
            </a:r>
            <a:br>
              <a:rPr lang="en-GB" sz="2400" dirty="0"/>
            </a:br>
            <a:r>
              <a:rPr lang="en-GB" sz="2400" dirty="0"/>
              <a:t>These rows represent broken sensor measurements. Keep only meaningful data.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85951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9AC6A-5883-303D-0C5A-0E1C71AA1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 2: Parse Timestamp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DED52-1222-CA14-DE20-2F821C372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Extract from each reading:</a:t>
            </a:r>
          </a:p>
          <a:p>
            <a:pPr lvl="1"/>
            <a:r>
              <a:rPr lang="en-GB" dirty="0"/>
              <a:t>Weekday (Mon, Tue, ...)</a:t>
            </a:r>
          </a:p>
          <a:p>
            <a:pPr lvl="1"/>
            <a:r>
              <a:rPr lang="en-GB" dirty="0"/>
              <a:t>Hour (0–23)</a:t>
            </a:r>
          </a:p>
          <a:p>
            <a:r>
              <a:rPr lang="en-GB" b="1" dirty="0"/>
              <a:t>Hint (Transformation):</a:t>
            </a:r>
          </a:p>
          <a:p>
            <a:pPr lvl="1"/>
            <a:r>
              <a:rPr lang="en-GB" dirty="0"/>
              <a:t>(timestamp) → (weekday, hour)</a:t>
            </a:r>
          </a:p>
          <a:p>
            <a:r>
              <a:rPr lang="en-GB" b="1" dirty="0"/>
              <a:t>Explanation:</a:t>
            </a:r>
            <a:br>
              <a:rPr lang="en-GB" dirty="0"/>
            </a:br>
            <a:r>
              <a:rPr lang="en-GB" dirty="0"/>
              <a:t>We categorize readings by recurring weekly patterns, ignoring exact dates.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9087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9EF28-5D23-54DC-2371-10F6878C0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 3: Build Key–Value Pairs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C4C45-8C1E-888A-4EC5-33D77D139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b="1" dirty="0"/>
              <a:t>For each reading, define:</a:t>
            </a:r>
          </a:p>
          <a:p>
            <a:r>
              <a:rPr lang="en-GB" b="1" dirty="0"/>
              <a:t>Key:</a:t>
            </a:r>
          </a:p>
          <a:p>
            <a:pPr lvl="1"/>
            <a:r>
              <a:rPr lang="en-GB" dirty="0"/>
              <a:t>(</a:t>
            </a:r>
            <a:r>
              <a:rPr lang="en-GB" dirty="0" err="1"/>
              <a:t>stationId</a:t>
            </a:r>
            <a:r>
              <a:rPr lang="en-GB" dirty="0"/>
              <a:t>, weekday, hour)</a:t>
            </a:r>
          </a:p>
          <a:p>
            <a:r>
              <a:rPr lang="en-GB" b="1" dirty="0"/>
              <a:t>Value:</a:t>
            </a:r>
          </a:p>
          <a:p>
            <a:pPr lvl="1"/>
            <a:r>
              <a:rPr lang="en-GB" dirty="0"/>
              <a:t>(1, </a:t>
            </a:r>
            <a:r>
              <a:rPr lang="en-GB" dirty="0" err="1"/>
              <a:t>fullFlag</a:t>
            </a:r>
            <a:r>
              <a:rPr lang="en-GB" dirty="0"/>
              <a:t>)</a:t>
            </a:r>
          </a:p>
          <a:p>
            <a:r>
              <a:rPr lang="en-GB" dirty="0"/>
              <a:t>where:</a:t>
            </a:r>
          </a:p>
          <a:p>
            <a:pPr lvl="1"/>
            <a:r>
              <a:rPr lang="en-GB" dirty="0"/>
              <a:t>1 = total reading counter</a:t>
            </a:r>
          </a:p>
          <a:p>
            <a:pPr lvl="1"/>
            <a:r>
              <a:rPr lang="en-GB" dirty="0" err="1"/>
              <a:t>fullFlag</a:t>
            </a:r>
            <a:r>
              <a:rPr lang="en-GB" dirty="0"/>
              <a:t> = 1 if </a:t>
            </a:r>
            <a:r>
              <a:rPr lang="en-GB" dirty="0" err="1"/>
              <a:t>freeSlots</a:t>
            </a:r>
            <a:r>
              <a:rPr lang="en-GB" dirty="0"/>
              <a:t> == 0</a:t>
            </a:r>
          </a:p>
          <a:p>
            <a:pPr lvl="1"/>
            <a:r>
              <a:rPr lang="en-GB" dirty="0" err="1"/>
              <a:t>fullFlag</a:t>
            </a:r>
            <a:r>
              <a:rPr lang="en-GB" dirty="0"/>
              <a:t> = 0 otherwise</a:t>
            </a:r>
          </a:p>
          <a:p>
            <a:r>
              <a:rPr lang="en-GB" b="1" dirty="0"/>
              <a:t>Hint (Transformation):</a:t>
            </a:r>
          </a:p>
          <a:p>
            <a:pPr lvl="1"/>
            <a:r>
              <a:rPr lang="en-GB" dirty="0"/>
              <a:t>line → ((</a:t>
            </a:r>
            <a:r>
              <a:rPr lang="en-GB" dirty="0" err="1"/>
              <a:t>stationId</a:t>
            </a:r>
            <a:r>
              <a:rPr lang="en-GB" dirty="0"/>
              <a:t>, weekday, hour), (1, </a:t>
            </a:r>
            <a:r>
              <a:rPr lang="en-GB" dirty="0" err="1"/>
              <a:t>fullFlag</a:t>
            </a:r>
            <a:r>
              <a:rPr lang="en-GB" dirty="0"/>
              <a:t>))</a:t>
            </a:r>
          </a:p>
          <a:p>
            <a:r>
              <a:rPr lang="en-GB" b="1" dirty="0"/>
              <a:t>Explanation:</a:t>
            </a:r>
            <a:br>
              <a:rPr lang="en-GB" dirty="0"/>
            </a:br>
            <a:r>
              <a:rPr lang="en-GB" dirty="0"/>
              <a:t>  This prepares the data for </a:t>
            </a:r>
            <a:r>
              <a:rPr lang="en-GB" dirty="0" err="1"/>
              <a:t>ReduceByKey</a:t>
            </a:r>
            <a:r>
              <a:rPr lang="en-GB" dirty="0"/>
              <a:t> to aggregate counts.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1021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8E314-B411-1E77-6097-CE0DA69BE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 4: Aggregate Counts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89FE2-DC1F-F100-E011-8F711E913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For each (</a:t>
            </a:r>
            <a:r>
              <a:rPr lang="en-GB" b="1" dirty="0" err="1"/>
              <a:t>stationId</a:t>
            </a:r>
            <a:r>
              <a:rPr lang="en-GB" b="1" dirty="0"/>
              <a:t>, weekday, hour):</a:t>
            </a:r>
          </a:p>
          <a:p>
            <a:pPr lvl="1"/>
            <a:r>
              <a:rPr lang="en-GB" dirty="0"/>
              <a:t>Compute:</a:t>
            </a:r>
          </a:p>
          <a:p>
            <a:pPr lvl="2"/>
            <a:r>
              <a:rPr lang="en-GB" dirty="0"/>
              <a:t>total readings</a:t>
            </a:r>
          </a:p>
          <a:p>
            <a:pPr lvl="2"/>
            <a:r>
              <a:rPr lang="en-GB" dirty="0"/>
              <a:t>full readings</a:t>
            </a:r>
          </a:p>
          <a:p>
            <a:r>
              <a:rPr lang="en-GB" b="1" dirty="0"/>
              <a:t>Hint (Transformation):</a:t>
            </a:r>
          </a:p>
          <a:p>
            <a:pPr lvl="1"/>
            <a:r>
              <a:rPr lang="en-GB" dirty="0"/>
              <a:t>((1,a), (1,b)) → (2, </a:t>
            </a:r>
            <a:r>
              <a:rPr lang="en-GB" dirty="0" err="1"/>
              <a:t>a+b</a:t>
            </a:r>
            <a:r>
              <a:rPr lang="en-GB" dirty="0"/>
              <a:t>)</a:t>
            </a:r>
          </a:p>
          <a:p>
            <a:r>
              <a:rPr lang="en-GB" b="1" dirty="0"/>
              <a:t>Result:</a:t>
            </a:r>
          </a:p>
          <a:p>
            <a:pPr lvl="1"/>
            <a:r>
              <a:rPr lang="en-GB" dirty="0"/>
              <a:t>(</a:t>
            </a:r>
            <a:r>
              <a:rPr lang="en-GB" dirty="0" err="1"/>
              <a:t>stationId</a:t>
            </a:r>
            <a:r>
              <a:rPr lang="en-GB" dirty="0"/>
              <a:t>, weekday, hour) → (</a:t>
            </a:r>
            <a:r>
              <a:rPr lang="en-GB" dirty="0" err="1"/>
              <a:t>totalCount</a:t>
            </a:r>
            <a:r>
              <a:rPr lang="en-GB" dirty="0"/>
              <a:t>, </a:t>
            </a:r>
            <a:r>
              <a:rPr lang="en-GB" dirty="0" err="1"/>
              <a:t>fullCount</a:t>
            </a:r>
            <a:r>
              <a:rPr lang="en-GB" dirty="0"/>
              <a:t>)</a:t>
            </a:r>
          </a:p>
          <a:p>
            <a:r>
              <a:rPr lang="en-GB" b="1" dirty="0"/>
              <a:t>Explanation:</a:t>
            </a:r>
            <a:br>
              <a:rPr lang="en-GB" dirty="0"/>
            </a:br>
            <a:r>
              <a:rPr lang="en-GB" dirty="0"/>
              <a:t>   We combine readings belonging to the same timeslot.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8124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C982D-CC08-E07E-9BC5-8F3369B26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 5: Compute Criticality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DCF2554-F41B-59DC-8055-7BCC5132F57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b="1" dirty="0"/>
                  <a:t>Formula: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GB" i="1"/>
                      <m:t>𝑐𝑟𝑖𝑡𝑖𝑐𝑎𝑙𝑖𝑡𝑦</m:t>
                    </m:r>
                    <m:r>
                      <a:rPr lang="en-GB"/>
                      <m:t>=</m:t>
                    </m:r>
                    <m:f>
                      <m:fPr>
                        <m:ctrlPr>
                          <a:rPr lang="ar-AE" i="1"/>
                        </m:ctrlPr>
                      </m:fPr>
                      <m:num>
                        <m:r>
                          <a:rPr lang="ar-AE" i="1"/>
                          <m:t>𝑓𝑢𝑙𝑙𝐶𝑜𝑢𝑛𝑡</m:t>
                        </m:r>
                      </m:num>
                      <m:den>
                        <m:r>
                          <a:rPr lang="ar-AE" i="1"/>
                          <m:t>𝑡𝑜𝑡𝑎𝑙𝐶𝑜𝑢𝑛𝑡</m:t>
                        </m:r>
                      </m:den>
                    </m:f>
                  </m:oMath>
                </a14:m>
                <a:endParaRPr lang="ar-AE" dirty="0"/>
              </a:p>
              <a:p>
                <a:r>
                  <a:rPr lang="en-GB" b="1" dirty="0"/>
                  <a:t>Hint (Transformation):</a:t>
                </a:r>
              </a:p>
              <a:p>
                <a:pPr lvl="1"/>
                <a:r>
                  <a:rPr lang="en-GB" dirty="0"/>
                  <a:t>(</a:t>
                </a:r>
                <a:r>
                  <a:rPr lang="en-GB" dirty="0" err="1"/>
                  <a:t>stationId</a:t>
                </a:r>
                <a:r>
                  <a:rPr lang="en-GB" dirty="0"/>
                  <a:t>, weekday, hour) → criticality value</a:t>
                </a:r>
              </a:p>
              <a:p>
                <a:r>
                  <a:rPr lang="en-GB" b="1" dirty="0"/>
                  <a:t>Explanation:</a:t>
                </a:r>
                <a:br>
                  <a:rPr lang="en-GB" dirty="0"/>
                </a:br>
                <a:r>
                  <a:rPr lang="en-GB" dirty="0"/>
                  <a:t> Transform aggregated counts into a normalized score between 0 and 1.</a:t>
                </a:r>
              </a:p>
              <a:p>
                <a:endParaRPr lang="en-GB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DCF2554-F41B-59DC-8055-7BCC5132F57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5512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FBD2E-874E-67E7-0BDB-DD91B5F55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 6: Apply Threshold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4BB21-289F-FD0D-6972-BB89E3C70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Keep only timeslots where:</a:t>
            </a:r>
          </a:p>
          <a:p>
            <a:pPr lvl="1"/>
            <a:r>
              <a:rPr lang="en-GB" dirty="0"/>
              <a:t>criticality ≥ threshold</a:t>
            </a:r>
          </a:p>
          <a:p>
            <a:r>
              <a:rPr lang="en-GB" b="1" dirty="0"/>
              <a:t>Hint (Transformation):</a:t>
            </a:r>
          </a:p>
          <a:p>
            <a:pPr lvl="1"/>
            <a:r>
              <a:rPr lang="en-GB" dirty="0"/>
              <a:t>(</a:t>
            </a:r>
            <a:r>
              <a:rPr lang="en-GB" dirty="0" err="1"/>
              <a:t>stationId</a:t>
            </a:r>
            <a:r>
              <a:rPr lang="en-GB" dirty="0"/>
              <a:t>, day, hour, criticality) → keep / discard</a:t>
            </a:r>
          </a:p>
          <a:p>
            <a:r>
              <a:rPr lang="en-GB" b="1" dirty="0"/>
              <a:t>Explanation:</a:t>
            </a:r>
            <a:br>
              <a:rPr lang="en-GB" dirty="0"/>
            </a:br>
            <a:r>
              <a:rPr lang="en-GB" dirty="0"/>
              <a:t> This step filters out low-impact timeslots and keeps significant ones.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6113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58200-6EEF-8C6A-DBE2-1DBE6D790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 7: Select Best Timeslot per Station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D7B9F-9C2C-24C8-CB2F-83D3D9164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If same criticality:</a:t>
            </a:r>
          </a:p>
          <a:p>
            <a:pPr lvl="1"/>
            <a:r>
              <a:rPr lang="en-GB" dirty="0"/>
              <a:t>Choose </a:t>
            </a:r>
            <a:r>
              <a:rPr lang="en-GB" b="1" dirty="0"/>
              <a:t>earliest hour</a:t>
            </a:r>
            <a:endParaRPr lang="en-GB" dirty="0"/>
          </a:p>
          <a:p>
            <a:pPr lvl="1"/>
            <a:r>
              <a:rPr lang="en-GB" dirty="0"/>
              <a:t>If tied → </a:t>
            </a:r>
            <a:r>
              <a:rPr lang="en-GB" b="1" dirty="0"/>
              <a:t>weekday alphabetically earliest</a:t>
            </a:r>
            <a:endParaRPr lang="en-GB" dirty="0"/>
          </a:p>
          <a:p>
            <a:r>
              <a:rPr lang="en-GB" b="1" dirty="0"/>
              <a:t>Hint (Logic):</a:t>
            </a:r>
          </a:p>
          <a:p>
            <a:pPr lvl="1"/>
            <a:r>
              <a:rPr lang="en-GB" dirty="0"/>
              <a:t>(</a:t>
            </a:r>
            <a:r>
              <a:rPr lang="en-GB" dirty="0" err="1"/>
              <a:t>stationId</a:t>
            </a:r>
            <a:r>
              <a:rPr lang="en-GB" dirty="0"/>
              <a:t> → [(</a:t>
            </a:r>
            <a:r>
              <a:rPr lang="en-GB" dirty="0" err="1"/>
              <a:t>day,hour,crit</a:t>
            </a:r>
            <a:r>
              <a:rPr lang="en-GB" dirty="0"/>
              <a:t>)...]) → (best timeslot)</a:t>
            </a:r>
          </a:p>
          <a:p>
            <a:r>
              <a:rPr lang="en-GB" b="1" dirty="0"/>
              <a:t>Explanation:</a:t>
            </a:r>
            <a:br>
              <a:rPr lang="en-GB" dirty="0"/>
            </a:br>
            <a:r>
              <a:rPr lang="en-GB" dirty="0"/>
              <a:t>  We collapse all candidate timeslots of each station into exactly one.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4356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56640-04AD-AEEA-9C0F-398EC529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 8: Join with Station Coordinates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B133F-4457-F2E4-3FDC-AB10D5A38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Join with stations.csv:</a:t>
            </a:r>
          </a:p>
          <a:p>
            <a:r>
              <a:rPr lang="en-GB" b="1" dirty="0"/>
              <a:t>Hint (Transformation):</a:t>
            </a:r>
          </a:p>
          <a:p>
            <a:pPr marL="457200" lvl="1" indent="0">
              <a:buNone/>
            </a:pPr>
            <a:r>
              <a:rPr lang="en-GB" dirty="0"/>
              <a:t>(</a:t>
            </a:r>
            <a:r>
              <a:rPr lang="en-GB" dirty="0" err="1"/>
              <a:t>stationId</a:t>
            </a:r>
            <a:r>
              <a:rPr lang="en-GB" dirty="0"/>
              <a:t> → </a:t>
            </a:r>
            <a:r>
              <a:rPr lang="en-GB" dirty="0" err="1"/>
              <a:t>bestTimeslotInfo</a:t>
            </a:r>
            <a:r>
              <a:rPr lang="en-GB" dirty="0"/>
              <a:t>)</a:t>
            </a:r>
          </a:p>
          <a:p>
            <a:pPr marL="457200" lvl="1" indent="0">
              <a:buNone/>
            </a:pPr>
            <a:r>
              <a:rPr lang="en-GB" dirty="0"/>
              <a:t>JOIN</a:t>
            </a:r>
          </a:p>
          <a:p>
            <a:pPr marL="457200" lvl="1" indent="0">
              <a:buNone/>
            </a:pPr>
            <a:r>
              <a:rPr lang="en-GB" dirty="0"/>
              <a:t>(</a:t>
            </a:r>
            <a:r>
              <a:rPr lang="en-GB" dirty="0" err="1"/>
              <a:t>stationId</a:t>
            </a:r>
            <a:r>
              <a:rPr lang="en-GB" dirty="0"/>
              <a:t> → (longitude, latitude))</a:t>
            </a:r>
          </a:p>
          <a:p>
            <a:r>
              <a:rPr lang="en-GB" dirty="0"/>
              <a:t>Result:</a:t>
            </a:r>
          </a:p>
          <a:p>
            <a:pPr marL="457200" lvl="1" indent="0">
              <a:buNone/>
            </a:pPr>
            <a:r>
              <a:rPr lang="en-GB" dirty="0" err="1"/>
              <a:t>stationId</a:t>
            </a:r>
            <a:r>
              <a:rPr lang="en-GB" dirty="0"/>
              <a:t> → (weekday, hour, criticality, longitude, latitude)</a:t>
            </a:r>
          </a:p>
          <a:p>
            <a:r>
              <a:rPr lang="en-GB" b="1" dirty="0"/>
              <a:t>Explanation:</a:t>
            </a:r>
            <a:br>
              <a:rPr lang="en-GB" dirty="0"/>
            </a:br>
            <a:r>
              <a:rPr lang="en-GB" dirty="0"/>
              <a:t>  Coordinates are needed to generate map markers.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2395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614</Words>
  <Application>Microsoft Office PowerPoint</Application>
  <PresentationFormat>Widescreen</PresentationFormat>
  <Paragraphs>94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Lab 7 – Critical Timeslot Detection (RDD API) Structured Hints and Transformation Steps </vt:lpstr>
      <vt:lpstr>Step 1: Load &amp; Clean Data</vt:lpstr>
      <vt:lpstr>Step 2: Parse Timestamp</vt:lpstr>
      <vt:lpstr>Step 3: Build Key–Value Pairs</vt:lpstr>
      <vt:lpstr>Step 4: Aggregate Counts</vt:lpstr>
      <vt:lpstr>Step 5: Compute Criticality</vt:lpstr>
      <vt:lpstr>Step 6: Apply Threshold</vt:lpstr>
      <vt:lpstr>Step 7: Select Best Timeslot per Station</vt:lpstr>
      <vt:lpstr>Step 8: Join with Station Coordinates</vt:lpstr>
      <vt:lpstr>Step 9: Generate KML Placemark &amp; Save</vt:lpstr>
      <vt:lpstr>Full Transformation 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Etibar Vazirov</dc:creator>
  <cp:lastModifiedBy>Etibar Vazirov</cp:lastModifiedBy>
  <cp:revision>1</cp:revision>
  <dcterms:created xsi:type="dcterms:W3CDTF">2025-11-17T19:40:15Z</dcterms:created>
  <dcterms:modified xsi:type="dcterms:W3CDTF">2025-11-17T20:11:36Z</dcterms:modified>
</cp:coreProperties>
</file>